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70" r:id="rId4"/>
    <p:sldId id="269" r:id="rId5"/>
    <p:sldId id="262" r:id="rId6"/>
    <p:sldId id="263" r:id="rId7"/>
    <p:sldId id="264" r:id="rId8"/>
    <p:sldId id="265" r:id="rId9"/>
    <p:sldId id="266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94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awhornET\OneDrive%20-%20US%20Army\Desktop\RvR\RvR\Path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Path to the Million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1"/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val>
            <c:numRef>
              <c:f>Sheet1!$A$1:$A$12</c:f>
              <c:numCache>
                <c:formatCode>#,##0.00</c:formatCode>
                <c:ptCount val="12"/>
                <c:pt idx="0">
                  <c:v>1000</c:v>
                </c:pt>
                <c:pt idx="1">
                  <c:v>1873.82</c:v>
                </c:pt>
                <c:pt idx="2">
                  <c:v>3511.19</c:v>
                </c:pt>
                <c:pt idx="3">
                  <c:v>6579.33</c:v>
                </c:pt>
                <c:pt idx="4">
                  <c:v>12328.47</c:v>
                </c:pt>
                <c:pt idx="5">
                  <c:v>23101.3</c:v>
                </c:pt>
                <c:pt idx="6">
                  <c:v>43287.61</c:v>
                </c:pt>
                <c:pt idx="7">
                  <c:v>81113.08</c:v>
                </c:pt>
                <c:pt idx="8">
                  <c:v>151991.10999999999</c:v>
                </c:pt>
                <c:pt idx="9">
                  <c:v>284803.59000000003</c:v>
                </c:pt>
                <c:pt idx="10">
                  <c:v>533669.92000000004</c:v>
                </c:pt>
                <c:pt idx="11">
                  <c:v>1000000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23D-4CD7-A0BE-C322461406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6236063"/>
        <c:axId val="246237023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spPr>
                  <a:ln w="28575" cap="rnd">
                    <a:solidFill>
                      <a:schemeClr val="accent1"/>
                    </a:solidFill>
                    <a:round/>
                  </a:ln>
                  <a:effectLst/>
                </c:spPr>
                <c:marker>
                  <c:symbol val="circle"/>
                  <c:size val="5"/>
                  <c:spPr>
                    <a:solidFill>
                      <a:schemeClr val="accent1"/>
                    </a:solidFill>
                    <a:ln w="9525">
                      <a:solidFill>
                        <a:schemeClr val="accent1"/>
                      </a:solidFill>
                    </a:ln>
                    <a:effectLst/>
                  </c:spPr>
                </c:marker>
                <c:val>
                  <c:numRef>
                    <c:extLst>
                      <c:ext uri="{02D57815-91ED-43cb-92C2-25804820EDAC}">
                        <c15:formulaRef>
                          <c15:sqref>Sheet1!#REF!</c15:sqref>
                        </c15:formulaRef>
                      </c:ext>
                    </c:extLst>
                    <c:numCache>
                      <c:formatCode>General</c:formatCode>
                      <c:ptCount val="1"/>
                      <c:pt idx="0">
                        <c:v>1</c:v>
                      </c:pt>
                    </c:numCache>
                  </c:numRef>
                </c:val>
                <c:smooth val="0"/>
                <c:extLst>
                  <c:ext xmlns:c16="http://schemas.microsoft.com/office/drawing/2014/chart" uri="{C3380CC4-5D6E-409C-BE32-E72D297353CC}">
                    <c16:uniqueId val="{00000001-023D-4CD7-A0BE-C32246140625}"/>
                  </c:ext>
                </c:extLst>
              </c15:ser>
            </c15:filteredLineSeries>
          </c:ext>
        </c:extLst>
      </c:lineChart>
      <c:catAx>
        <c:axId val="246236063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6237023"/>
        <c:crosses val="autoZero"/>
        <c:auto val="1"/>
        <c:lblAlgn val="ctr"/>
        <c:lblOffset val="100"/>
        <c:noMultiLvlLbl val="0"/>
      </c:catAx>
      <c:valAx>
        <c:axId val="246237023"/>
        <c:scaling>
          <c:orientation val="minMax"/>
          <c:max val="1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6236063"/>
        <c:crosses val="autoZero"/>
        <c:crossBetween val="between"/>
        <c:majorUnit val="25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6">
        <a:lumMod val="20000"/>
        <a:lumOff val="8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4C153-4DCE-B6E9-633E-01858123A2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BEC0C9-7596-EE0D-0FA7-4BB912E5ED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38714-7824-198D-9F2B-AD19F9AC2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9AB1E2-C691-9480-6587-EA2DF9970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53234-CB18-3676-054C-AA0630135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815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89BE8-1F5B-BA06-6D70-10198222A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CA976D-A149-E1D3-45BF-02EDC898B6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75831-E51B-9F89-99CE-39E8744FC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722A1B-0E62-6877-C744-B78F192B0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A689CC-5E7B-D9DA-8A07-D3CFFF25C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044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0F4AA4C-8521-FE0D-EED5-3871584A06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07E8EA-F29A-FA3E-1C3C-383DFF56C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B8339A-19BB-2964-D213-1ED62FE7E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CC7F6-43B4-93B7-7A66-143625DA9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6936C3-292D-E652-3931-6F8CAB2F3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428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42565-3117-4ADE-2B36-51FB22613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298AA1-782C-F7B4-9C2F-80C5A697E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3B5F7-DE2E-3332-BD48-1063A1E93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516C6-29B9-1BE6-C814-1246CC26D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1EA67D-A6AD-E3C0-9743-EC32876A3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398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2E9B5-99C3-004F-4531-91A348B53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085A71-A745-E882-857B-DC817DC20B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611C2-AEF0-AB52-9A92-707E60BAE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5A2B2-1069-4DF8-D414-0F1CAFC99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B293DB-4D95-448D-B1E6-23402F05D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75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E5F7B-295B-7F9C-3726-6950DB76C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D98BE-7441-3D99-2D82-17AFA77506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7930C0-9F31-51E3-2115-B18B031152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74611-CFDA-DB3C-A597-E7ECA2ADB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E84805-9556-F973-A753-D1090AF48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1F67E-3E3D-2180-177A-DB850EDEF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234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8B111-C729-F236-9B43-F8147615E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7480C9-E6A8-1ABA-E0A4-54894FFEF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C5245A-D6EE-AF63-6A34-04EA99D723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402A87-0795-E4FF-5C13-007C81DA37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2FB90A-6134-C093-DC2B-94D2BBE6EC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B7F539-8127-A260-581E-5F09FF57E1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2429D3B-E5FE-4587-C6F6-E9D3F6840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A4D57F-34A3-4492-06DB-A142D245B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80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27C11-C776-EEC2-268A-DA5ABB6BC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EDDB43-2B5B-E5FB-65F0-55F598269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5FA31A-34D3-A8DE-146C-C1D620322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E9B6FD-1B86-1E19-2C2C-09746B2AA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508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3547EE-5CCB-CD11-187C-2C334077B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54E412-9263-E2D0-C2E6-53CFAF256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0E659-ADF2-6A70-3670-DF7291144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837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4EB41-8C1C-D9BE-A565-502740C0E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A2742A-C66A-8D55-8277-625CC20A00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2A5853-2BF4-56CA-D35B-AE17F1AEF9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4EB93D-8F58-5338-9CB6-DC6EE53B7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BA1E22-8E9E-CDEA-27BD-C9D949A55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3E0B41-B26E-D9FC-12C5-4F9FA6CEB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793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FD372-63D9-61B2-98F6-48E498D3F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729BB3-AD0D-24CB-D0CE-336809FEB0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327630-055D-89E8-DAB6-F19D038C3F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CF49C0-3369-6CF9-1FD4-04F5F597C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FD001-FA3F-8526-1CE5-CBEE2F26C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34F69F-44C4-7690-1351-0E386B2FE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375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FF7318-7A01-75E1-B676-9C6DF5595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4732CD-B099-7571-4398-3AF5A5504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5CCE9-0339-0E0F-79C7-845F8BA1A3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CEE048-5421-43A2-A223-BE7FCA09B83E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27FEC-AAA7-3C89-D930-34BA3E2DE4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26E51-450B-6D81-518B-82EAF91644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235DF4-5CA7-4C6C-86E3-33A94C7DC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203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010493-1C88-2B73-69FE-F46517E3A53F}"/>
              </a:ext>
            </a:extLst>
          </p:cNvPr>
          <p:cNvSpPr txBox="1"/>
          <p:nvPr/>
        </p:nvSpPr>
        <p:spPr>
          <a:xfrm>
            <a:off x="3498298" y="1067189"/>
            <a:ext cx="571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i="1" dirty="0">
                <a:solidFill>
                  <a:srgbClr val="FF0000"/>
                </a:solidFill>
              </a:rPr>
              <a:t>RISK</a:t>
            </a:r>
            <a:r>
              <a:rPr lang="en-US" sz="5400" b="1" i="1" dirty="0"/>
              <a:t> </a:t>
            </a:r>
            <a:r>
              <a:rPr lang="en-US" sz="5400" b="1" i="1" dirty="0">
                <a:solidFill>
                  <a:schemeClr val="bg1"/>
                </a:solidFill>
              </a:rPr>
              <a:t>vs. </a:t>
            </a:r>
            <a:r>
              <a:rPr lang="en-US" sz="5400" b="1" i="1" dirty="0">
                <a:solidFill>
                  <a:srgbClr val="00B050"/>
                </a:solidFill>
              </a:rPr>
              <a:t>REWARD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D1938C-3ED2-47E9-0A67-8451FD12BD64}"/>
              </a:ext>
            </a:extLst>
          </p:cNvPr>
          <p:cNvSpPr txBox="1"/>
          <p:nvPr/>
        </p:nvSpPr>
        <p:spPr>
          <a:xfrm>
            <a:off x="3300023" y="2705878"/>
            <a:ext cx="6111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>
                <a:solidFill>
                  <a:schemeClr val="bg1"/>
                </a:solidFill>
              </a:rPr>
              <a:t>“Every answer is a gamble. Every gamble is a choice.”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4053A3-A406-30A8-A66A-76D8F466FA55}"/>
              </a:ext>
            </a:extLst>
          </p:cNvPr>
          <p:cNvSpPr txBox="1"/>
          <p:nvPr/>
        </p:nvSpPr>
        <p:spPr>
          <a:xfrm>
            <a:off x="2765165" y="4823926"/>
            <a:ext cx="71812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Created by: Eddie Lawhorn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📧 eddie.lawhorn.author@gmail.com | 📞 256-975-2238 | 🌐 eddie.lawhorn.creative.com</a:t>
            </a:r>
          </a:p>
        </p:txBody>
      </p:sp>
    </p:spTree>
    <p:extLst>
      <p:ext uri="{BB962C8B-B14F-4D97-AF65-F5344CB8AC3E}">
        <p14:creationId xmlns:p14="http://schemas.microsoft.com/office/powerpoint/2010/main" val="20739277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63656-5A02-1756-FF3F-11C4A54B49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94318C-3999-848C-B90A-63B2287C0783}"/>
              </a:ext>
            </a:extLst>
          </p:cNvPr>
          <p:cNvSpPr txBox="1"/>
          <p:nvPr/>
        </p:nvSpPr>
        <p:spPr>
          <a:xfrm>
            <a:off x="3498298" y="1067189"/>
            <a:ext cx="571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i="1" dirty="0">
                <a:solidFill>
                  <a:srgbClr val="FF0000"/>
                </a:solidFill>
              </a:rPr>
              <a:t>RISK</a:t>
            </a:r>
            <a:r>
              <a:rPr lang="en-US" sz="5400" b="1" i="1" dirty="0"/>
              <a:t> </a:t>
            </a:r>
            <a:r>
              <a:rPr lang="en-US" sz="5400" b="1" i="1" dirty="0">
                <a:solidFill>
                  <a:schemeClr val="bg1"/>
                </a:solidFill>
              </a:rPr>
              <a:t>vs. </a:t>
            </a:r>
            <a:r>
              <a:rPr lang="en-US" sz="5400" b="1" i="1" dirty="0">
                <a:solidFill>
                  <a:srgbClr val="00B050"/>
                </a:solidFill>
              </a:rPr>
              <a:t>REWARD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11898BF-A76D-46A7-C247-2A952C7847BF}"/>
              </a:ext>
            </a:extLst>
          </p:cNvPr>
          <p:cNvSpPr txBox="1"/>
          <p:nvPr/>
        </p:nvSpPr>
        <p:spPr>
          <a:xfrm>
            <a:off x="2904420" y="2721114"/>
            <a:ext cx="69027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chemeClr val="bg1"/>
                </a:solidFill>
              </a:rPr>
              <a:t>It’s more than a trivia game.</a:t>
            </a:r>
            <a:br>
              <a:rPr lang="en-US" sz="2000" i="1" dirty="0">
                <a:solidFill>
                  <a:schemeClr val="bg1"/>
                </a:solidFill>
              </a:rPr>
            </a:br>
            <a:r>
              <a:rPr lang="en-US" sz="2000" i="1" dirty="0">
                <a:solidFill>
                  <a:schemeClr val="bg1"/>
                </a:solidFill>
              </a:rPr>
              <a:t>It’s a test of nerve, knowledge, and how far you’re willing to go.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1299C4-061E-26B5-A81C-99EEFDF77367}"/>
              </a:ext>
            </a:extLst>
          </p:cNvPr>
          <p:cNvSpPr txBox="1"/>
          <p:nvPr/>
        </p:nvSpPr>
        <p:spPr>
          <a:xfrm>
            <a:off x="2765165" y="4823926"/>
            <a:ext cx="71812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Created by: Eddie Lawhorn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📧 eddie.lawhorn.author@gmail.com | 📞 256-975-2238 | 🌐 eddie.lawhorn.creative.com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2491347-B421-5A03-68DC-D741280BE50D}"/>
              </a:ext>
            </a:extLst>
          </p:cNvPr>
          <p:cNvSpPr txBox="1"/>
          <p:nvPr/>
        </p:nvSpPr>
        <p:spPr>
          <a:xfrm>
            <a:off x="3959108" y="4331368"/>
            <a:ext cx="47933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bg1"/>
                </a:solidFill>
              </a:rPr>
              <a:t>A working prototype is available for hands-on demonstration upon request.</a:t>
            </a:r>
          </a:p>
        </p:txBody>
      </p:sp>
    </p:spTree>
    <p:extLst>
      <p:ext uri="{BB962C8B-B14F-4D97-AF65-F5344CB8AC3E}">
        <p14:creationId xmlns:p14="http://schemas.microsoft.com/office/powerpoint/2010/main" val="41625307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55079-A856-B885-0791-B3FAF1B8C2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25C484-BCDE-0079-3A23-8B45D278EFF2}"/>
              </a:ext>
            </a:extLst>
          </p:cNvPr>
          <p:cNvSpPr txBox="1"/>
          <p:nvPr/>
        </p:nvSpPr>
        <p:spPr>
          <a:xfrm>
            <a:off x="969204" y="643714"/>
            <a:ext cx="28551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Concept Overview</a:t>
            </a:r>
          </a:p>
          <a:p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5B11C3B-075B-D421-48AC-777DD573FACA}"/>
              </a:ext>
            </a:extLst>
          </p:cNvPr>
          <p:cNvSpPr txBox="1"/>
          <p:nvPr/>
        </p:nvSpPr>
        <p:spPr>
          <a:xfrm>
            <a:off x="969204" y="1617045"/>
            <a:ext cx="36383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What is RISK vs. REWARD?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89EFEFA-BB21-5DE7-FB5F-C15FD8ADD7E4}"/>
              </a:ext>
            </a:extLst>
          </p:cNvPr>
          <p:cNvSpPr txBox="1"/>
          <p:nvPr/>
        </p:nvSpPr>
        <p:spPr>
          <a:xfrm>
            <a:off x="969204" y="2475131"/>
            <a:ext cx="54996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 high-stakes trivia game show where contestants control their fate using a dynamic RISK/REWARD slider.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Each of 12 questions lets them choose a category and set how much they’re willing to risk – and how much they stand to gain.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more they risk, the more they can win… or lose.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At maximum risk, a perfect game earns $1,000,000. Miss every question? You still walk away with $0.01.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A57D0B-B6EA-4D2C-26E2-75B4C9083E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0244" y="626149"/>
            <a:ext cx="5048050" cy="603658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145745-CE93-B08A-7196-C66A8A55B403}"/>
              </a:ext>
            </a:extLst>
          </p:cNvPr>
          <p:cNvSpPr txBox="1"/>
          <p:nvPr/>
        </p:nvSpPr>
        <p:spPr>
          <a:xfrm>
            <a:off x="7575696" y="212827"/>
            <a:ext cx="392649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</a:rPr>
              <a:t>A deceptively easy question… worth a million dollars. </a:t>
            </a:r>
            <a:br>
              <a:rPr lang="en-US" sz="1100" dirty="0">
                <a:solidFill>
                  <a:schemeClr val="bg1"/>
                </a:solidFill>
              </a:rPr>
            </a:br>
            <a:r>
              <a:rPr lang="en-US" sz="1100" dirty="0">
                <a:solidFill>
                  <a:schemeClr val="bg1"/>
                </a:solidFill>
              </a:rPr>
              <a:t>Would you know it – or would you guess </a:t>
            </a:r>
            <a:r>
              <a:rPr lang="en-US" sz="1100" i="1" dirty="0">
                <a:solidFill>
                  <a:schemeClr val="bg1"/>
                </a:solidFill>
              </a:rPr>
              <a:t>just</a:t>
            </a:r>
            <a:r>
              <a:rPr lang="en-US" sz="1100" dirty="0">
                <a:solidFill>
                  <a:schemeClr val="bg1"/>
                </a:solidFill>
              </a:rPr>
              <a:t> outside the mark?</a:t>
            </a:r>
          </a:p>
        </p:txBody>
      </p:sp>
    </p:spTree>
    <p:extLst>
      <p:ext uri="{BB962C8B-B14F-4D97-AF65-F5344CB8AC3E}">
        <p14:creationId xmlns:p14="http://schemas.microsoft.com/office/powerpoint/2010/main" val="21876360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E5554-53B6-57E1-17A4-744772EF34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34CF02-8A48-CCC1-38F5-E606D8F478DF}"/>
              </a:ext>
            </a:extLst>
          </p:cNvPr>
          <p:cNvSpPr txBox="1"/>
          <p:nvPr/>
        </p:nvSpPr>
        <p:spPr>
          <a:xfrm>
            <a:off x="969204" y="643714"/>
            <a:ext cx="2855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How It Works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69071E-F55B-9026-01ED-B0BA2C11FDFE}"/>
              </a:ext>
            </a:extLst>
          </p:cNvPr>
          <p:cNvSpPr txBox="1"/>
          <p:nvPr/>
        </p:nvSpPr>
        <p:spPr>
          <a:xfrm>
            <a:off x="969205" y="1366665"/>
            <a:ext cx="54996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12 multiple-choice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Choose from a fixed set of 13 trivia categories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Adjust the RISK/REWARD slider before each answer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“Do Over” lifeline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No walking away – every question must be answered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Timer locks in your answer and slider if time runs out</a:t>
            </a:r>
          </a:p>
        </p:txBody>
      </p:sp>
      <p:pic>
        <p:nvPicPr>
          <p:cNvPr id="2" name="6B60113C">
            <a:hlinkClick r:id="" action="ppaction://media"/>
            <a:extLst>
              <a:ext uri="{FF2B5EF4-FFF2-40B4-BE49-F238E27FC236}">
                <a16:creationId xmlns:a16="http://schemas.microsoft.com/office/drawing/2014/main" id="{A43033B2-0E88-FD10-77B3-45BE5C8A76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56935" y="388227"/>
            <a:ext cx="5146570" cy="59232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7E53862-A48D-3603-F069-F467181798FC}"/>
              </a:ext>
            </a:extLst>
          </p:cNvPr>
          <p:cNvSpPr txBox="1"/>
          <p:nvPr/>
        </p:nvSpPr>
        <p:spPr>
          <a:xfrm>
            <a:off x="7381105" y="126617"/>
            <a:ext cx="38982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Click the video. See the stakes unfold – how would </a:t>
            </a:r>
            <a:r>
              <a:rPr lang="en-US" sz="1100" i="1" dirty="0">
                <a:solidFill>
                  <a:schemeClr val="bg1"/>
                </a:solidFill>
              </a:rPr>
              <a:t>you</a:t>
            </a:r>
            <a:r>
              <a:rPr lang="en-US" sz="1100" dirty="0">
                <a:solidFill>
                  <a:schemeClr val="bg1"/>
                </a:solidFill>
              </a:rPr>
              <a:t> play?</a:t>
            </a:r>
          </a:p>
        </p:txBody>
      </p:sp>
    </p:spTree>
    <p:extLst>
      <p:ext uri="{BB962C8B-B14F-4D97-AF65-F5344CB8AC3E}">
        <p14:creationId xmlns:p14="http://schemas.microsoft.com/office/powerpoint/2010/main" val="3761867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60FA66-9FEB-6D40-5F86-231E9AA9D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76C068A-424D-AE32-9774-6471E72031E4}"/>
              </a:ext>
            </a:extLst>
          </p:cNvPr>
          <p:cNvSpPr txBox="1"/>
          <p:nvPr/>
        </p:nvSpPr>
        <p:spPr>
          <a:xfrm>
            <a:off x="969204" y="643714"/>
            <a:ext cx="2855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The Stakes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18E4BC-514A-03B6-93D3-9911667D83FA}"/>
              </a:ext>
            </a:extLst>
          </p:cNvPr>
          <p:cNvSpPr txBox="1"/>
          <p:nvPr/>
        </p:nvSpPr>
        <p:spPr>
          <a:xfrm>
            <a:off x="969204" y="1366665"/>
            <a:ext cx="66247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RISK and REWARD values compound over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Early rounds build slowly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Final rounds can spike dramatically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One wrong answer can drastically reduce your total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Strategic slider use is key to maximizing winnings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80A3DED-DF58-B33E-A032-7756050DCCD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45763812"/>
              </p:ext>
            </p:extLst>
          </p:nvPr>
        </p:nvGraphicFramePr>
        <p:xfrm>
          <a:off x="3710539" y="3104558"/>
          <a:ext cx="4572000" cy="3243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D0564A85-D449-5F34-E7AC-80C532D62D4E}"/>
              </a:ext>
            </a:extLst>
          </p:cNvPr>
          <p:cNvSpPr txBox="1"/>
          <p:nvPr/>
        </p:nvSpPr>
        <p:spPr>
          <a:xfrm>
            <a:off x="4071487" y="6347821"/>
            <a:ext cx="385010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bg1"/>
                </a:solidFill>
              </a:rPr>
              <a:t>Each step intensifies the risk. The million isn’t just a number – it’s the final leap that separates legends from hesitation.</a:t>
            </a:r>
          </a:p>
        </p:txBody>
      </p:sp>
    </p:spTree>
    <p:extLst>
      <p:ext uri="{BB962C8B-B14F-4D97-AF65-F5344CB8AC3E}">
        <p14:creationId xmlns:p14="http://schemas.microsoft.com/office/powerpoint/2010/main" val="2216906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09827C-27DB-7308-E9A8-C883225561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360EC5B-2D4C-DB66-5D81-05B1CDC6B93A}"/>
              </a:ext>
            </a:extLst>
          </p:cNvPr>
          <p:cNvSpPr txBox="1"/>
          <p:nvPr/>
        </p:nvSpPr>
        <p:spPr>
          <a:xfrm>
            <a:off x="969204" y="643714"/>
            <a:ext cx="32659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What Makes It Unique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755561-8273-2FEE-E539-F341A02CF3B0}"/>
              </a:ext>
            </a:extLst>
          </p:cNvPr>
          <p:cNvSpPr txBox="1"/>
          <p:nvPr/>
        </p:nvSpPr>
        <p:spPr>
          <a:xfrm>
            <a:off x="969204" y="1366665"/>
            <a:ext cx="66247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Slider Mechanic – Contestants control their own stakes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Psychological Pressure – Strategy meets stress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No Walk-Away Option – Every decision counts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Compounding Rewards – Like interest, the stakes grow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Couples Mode – Adds emotional tension and teamwork</a:t>
            </a:r>
          </a:p>
        </p:txBody>
      </p:sp>
    </p:spTree>
    <p:extLst>
      <p:ext uri="{BB962C8B-B14F-4D97-AF65-F5344CB8AC3E}">
        <p14:creationId xmlns:p14="http://schemas.microsoft.com/office/powerpoint/2010/main" val="2214676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0605D-646F-E47C-E283-54499D7839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93A660-DC26-95A3-0A8E-DBFAEEDF14F1}"/>
              </a:ext>
            </a:extLst>
          </p:cNvPr>
          <p:cNvSpPr txBox="1"/>
          <p:nvPr/>
        </p:nvSpPr>
        <p:spPr>
          <a:xfrm>
            <a:off x="969204" y="643714"/>
            <a:ext cx="2855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Tone &amp; Host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F6335E-8C20-E697-6168-01AAFFF30C6C}"/>
              </a:ext>
            </a:extLst>
          </p:cNvPr>
          <p:cNvSpPr txBox="1"/>
          <p:nvPr/>
        </p:nvSpPr>
        <p:spPr>
          <a:xfrm>
            <a:off x="969204" y="1366665"/>
            <a:ext cx="66247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Charismatic, lightly comedic host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Balances tension with humor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Keeps the energy high and the gameplay fun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620F90-8C05-CAA7-A79E-7096551C90AE}"/>
              </a:ext>
            </a:extLst>
          </p:cNvPr>
          <p:cNvSpPr txBox="1"/>
          <p:nvPr/>
        </p:nvSpPr>
        <p:spPr>
          <a:xfrm>
            <a:off x="1116531" y="2849078"/>
            <a:ext cx="82777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</a:rPr>
              <a:t>“You start the game with $533.67. The producer says that’s for putting up with me.”</a:t>
            </a:r>
            <a:br>
              <a:rPr lang="en-US" i="1" dirty="0">
                <a:solidFill>
                  <a:schemeClr val="bg1"/>
                </a:solidFill>
              </a:rPr>
            </a:br>
            <a:r>
              <a:rPr lang="en-US" i="1" dirty="0">
                <a:solidFill>
                  <a:schemeClr val="bg1"/>
                </a:solidFill>
              </a:rPr>
              <a:t>“Don’t worry about the money – I get paid the same no matter how you do.”</a:t>
            </a:r>
          </a:p>
        </p:txBody>
      </p:sp>
    </p:spTree>
    <p:extLst>
      <p:ext uri="{BB962C8B-B14F-4D97-AF65-F5344CB8AC3E}">
        <p14:creationId xmlns:p14="http://schemas.microsoft.com/office/powerpoint/2010/main" val="3127753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27F96-74D0-1C4E-FB56-F29F6ECF89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04B9D4-F748-597A-F352-06A75AF5A17F}"/>
              </a:ext>
            </a:extLst>
          </p:cNvPr>
          <p:cNvSpPr txBox="1"/>
          <p:nvPr/>
        </p:nvSpPr>
        <p:spPr>
          <a:xfrm>
            <a:off x="969204" y="643714"/>
            <a:ext cx="2855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Audience &amp; Appeal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994DFC-632D-59E9-8A05-32D55DBE9C22}"/>
              </a:ext>
            </a:extLst>
          </p:cNvPr>
          <p:cNvSpPr txBox="1"/>
          <p:nvPr/>
        </p:nvSpPr>
        <p:spPr>
          <a:xfrm>
            <a:off x="969204" y="1366665"/>
            <a:ext cx="662473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Ages 18-49, broad gender appeal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Trivia fans, gamblers, strategists, and casual viewers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Viewers love debating: “What would you have done?”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Build-in social buzz and replay value</a:t>
            </a:r>
          </a:p>
        </p:txBody>
      </p:sp>
    </p:spTree>
    <p:extLst>
      <p:ext uri="{BB962C8B-B14F-4D97-AF65-F5344CB8AC3E}">
        <p14:creationId xmlns:p14="http://schemas.microsoft.com/office/powerpoint/2010/main" val="879803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CA9075-0110-83D1-28B7-44FDBF4F0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13939BE-26BD-FAE3-25EB-905EADDC73E3}"/>
              </a:ext>
            </a:extLst>
          </p:cNvPr>
          <p:cNvSpPr txBox="1"/>
          <p:nvPr/>
        </p:nvSpPr>
        <p:spPr>
          <a:xfrm>
            <a:off x="969204" y="643714"/>
            <a:ext cx="2855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Set &amp; Visual Style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6F6A6A-41E2-2EE1-9813-C6511272EAA5}"/>
              </a:ext>
            </a:extLst>
          </p:cNvPr>
          <p:cNvSpPr txBox="1"/>
          <p:nvPr/>
        </p:nvSpPr>
        <p:spPr>
          <a:xfrm>
            <a:off x="969204" y="1366665"/>
            <a:ext cx="68946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Sleek, modern set with a central slider control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Real-time graphics show RISK, REWARD, and trajectory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Countdown timer and dramatic lighting build tension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Designed for high visual impact and audience immersion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44ACBD-2D42-150D-9F6D-70C2A8F42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1606" y="2781569"/>
            <a:ext cx="5895772" cy="393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718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85F462-1A95-5ED4-BD75-883395DB83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10F001A-3758-6E94-72F2-6BFBDFE6A9D3}"/>
              </a:ext>
            </a:extLst>
          </p:cNvPr>
          <p:cNvSpPr txBox="1"/>
          <p:nvPr/>
        </p:nvSpPr>
        <p:spPr>
          <a:xfrm>
            <a:off x="969204" y="643714"/>
            <a:ext cx="2855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Spin-Off Potential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EA1DBB-0529-6E18-AC99-26EEB393EB4D}"/>
              </a:ext>
            </a:extLst>
          </p:cNvPr>
          <p:cNvSpPr txBox="1"/>
          <p:nvPr/>
        </p:nvSpPr>
        <p:spPr>
          <a:xfrm>
            <a:off x="969204" y="1366665"/>
            <a:ext cx="662473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Couples Edition – Shared decision-making and drama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High Stakes Week – Bigger prizes, tougher questions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International format potential with localized trivia</a:t>
            </a:r>
          </a:p>
        </p:txBody>
      </p:sp>
    </p:spTree>
    <p:extLst>
      <p:ext uri="{BB962C8B-B14F-4D97-AF65-F5344CB8AC3E}">
        <p14:creationId xmlns:p14="http://schemas.microsoft.com/office/powerpoint/2010/main" val="1598064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549</Words>
  <Application>Microsoft Office PowerPoint</Application>
  <PresentationFormat>Widescreen</PresentationFormat>
  <Paragraphs>58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Lawhorn, Edward T CTR USARMY DEVCOM AVMC (USA)</dc:creator>
  <cp:lastModifiedBy>Lawhorn, Edward T CTR USARMY DEVCOM AVMC (USA)</cp:lastModifiedBy>
  <cp:revision>9</cp:revision>
  <dcterms:created xsi:type="dcterms:W3CDTF">2025-06-17T12:30:14Z</dcterms:created>
  <dcterms:modified xsi:type="dcterms:W3CDTF">2025-06-18T14:45:10Z</dcterms:modified>
</cp:coreProperties>
</file>

<file path=docProps/thumbnail.jpeg>
</file>